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400" b="1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Alder</a:t>
            </a:r>
            <a:endParaRPr lang="da-DK" sz="1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'Ark1'!$D$1:$D$8</c:f>
              <c:strCache>
                <c:ptCount val="8"/>
                <c:pt idx="0">
                  <c:v>ÅR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80-89</c:v>
                </c:pt>
              </c:strCache>
            </c:strRef>
          </c:cat>
          <c:val>
            <c:numRef>
              <c:f>'Ark1'!$E$1:$E$8</c:f>
              <c:numCache>
                <c:formatCode>General</c:formatCode>
                <c:ptCount val="8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13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3-480C-B75C-C64162E6D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444448"/>
        <c:axId val="234444928"/>
      </c:barChart>
      <c:catAx>
        <c:axId val="23444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34444928"/>
        <c:crosses val="autoZero"/>
        <c:auto val="1"/>
        <c:lblAlgn val="ctr"/>
        <c:lblOffset val="100"/>
        <c:noMultiLvlLbl val="0"/>
      </c:catAx>
      <c:valAx>
        <c:axId val="23444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3444444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bg1"/>
      </a:solidFill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8942C-9F3A-43C2-94CD-CA1FD70C15F4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DE97B-6DCC-4AAD-BACC-1F50FEED76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96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DE97B-6DCC-4AAD-BACC-1F50FEED76D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97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731E6-3615-9F9D-F797-FA43AC1EC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713AD7E-A30C-A5FB-81C2-5661D876E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9FA9E3-7477-FBBA-7E97-430BF7C6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AB16AD-345A-0534-3C8C-F6AE1F84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C9BC87-92F3-DB83-CA23-AEB7D8A8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9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1E694-FB40-3681-1FBB-F07E2213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A9FF25B-7784-7520-2B50-653D18059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B9E9DE-2594-582D-D7AF-35C015EB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5C9587-55DE-6F28-9205-F9FF9E96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92D690-F3DE-A874-0B19-DB46711C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324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CB11FB9-E89D-0B9A-5DDB-C7582AC3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F0E6B6E-F3EF-46C7-BD6D-F1D49BDA2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74D262E-7EC6-D3AD-3BED-B5648111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345B0E7-D4C7-8DD2-3DFF-C12E00D6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BC79B8-23AE-B032-76D0-3D99997C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65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6FD8B-1052-2046-02B8-15367142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E90366-9DEB-C4B6-898D-1D34F57B5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DD4FD1-5660-CEB3-3D0E-C347E069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6BF44A-A427-F26E-8ADF-F80CCE5E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21AD870-4AFF-C905-1AFB-8A3CF5AB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642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0654E-FE74-613B-60AA-9A4C9027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F86D527-0B3B-EE51-DE0B-27C7AB218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15DBA7-9DA3-A315-03D1-21F8EE14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C16677-3AF6-6C9F-F295-529D4FB6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6027CB-EADE-6807-7FEC-C6081C9C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588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0FB2D-08DA-00F8-898A-A375BC64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686D51-0857-0150-09F3-08CF3551D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2FC6EDB-BE85-A8AB-071D-4EF064842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1036D7F-ED29-4D89-2CD6-D4FE8EFE9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0059587-9D3D-9FEA-4C28-65E71F12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CA18C73-2295-E7F9-4D7C-7D3AFAC5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16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F77F5-A6C2-3CEE-B000-7481F336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9F870F1-2F7D-9D5B-35DD-69131B708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4EBE28-0C0A-9936-5656-FE003C558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E86BB83-1F1D-199E-3307-0D5EB55A8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456506F-42E6-1CCB-4612-EE8E97D86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30A9470-0D6D-41C2-821D-316338FC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4CC47D5-6769-87E9-6924-CAEAEE5D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BEBE1D6-FBA2-AF15-7BF9-A60703D9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304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8EEFC-C6DC-4869-BD9C-125932FC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74D15E-F57B-000D-7B25-83A4436B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98278A6-62D1-5C81-9885-53111421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3E068A7-1EF9-CE63-A83E-A2B408D4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9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BE60156-40BA-C05F-0FEA-F2127D22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873186-9CDE-D7E7-3DFA-07246A887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9C693D4-0EB5-5E5C-7201-01C96712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701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C876E-9D1D-6843-E62B-C809B89B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E425D2-762F-4FC9-8D68-C42E7A712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DCE53FD-6450-CB89-82FD-B1146B152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DF488E1-1FA4-A7A9-F994-ED480D1E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DA39FF9-A792-823A-9F84-AAF43938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91FB7C2-D5E3-F26A-5197-C8877D1C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133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603DB-D2D5-EF6F-46BB-F2888AA8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1B84AE8-E57D-C67E-0433-5CF43599C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E3EF4E8-3CBD-20A5-63BD-FD3F8AD7A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549E1CC-32B9-2635-66DB-CFE777FF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56E4374-3F46-00B0-A674-592F24A9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8DB6C4-BEB4-DB8F-610E-B7711176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497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F04EB7B-8E78-D8B5-48A9-228B66C8E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91A01D4-FA6B-75B4-DA72-C3A1DCF7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9F770A-91C2-4D20-DD7F-C40A99CC9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842A64-8E1B-4483-8A0E-D6839FD84A8E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69B3BA-3287-8423-06C5-22C7E232A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3594EDF-F3FE-A8D3-41F0-20E7D7A78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993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3223B-372A-02CA-5EEA-8E127A03C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75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a-DK" sz="5300" b="1" dirty="0">
                <a:latin typeface="Firm" panose="02000503050000020004" pitchFamily="50" charset="0"/>
              </a:rPr>
              <a:t>FIRMAIDRÆT STORKØBENHAVNS FRIVILLIGE</a:t>
            </a:r>
            <a:br>
              <a:rPr lang="da-DK" sz="6600" dirty="0"/>
            </a:br>
            <a:r>
              <a:rPr lang="da-DK" sz="4000" dirty="0">
                <a:latin typeface="Firm" panose="02000503050000020004" pitchFamily="50" charset="0"/>
              </a:rPr>
              <a:t>– en spørgeskemaundersøgelse</a:t>
            </a:r>
            <a:endParaRPr lang="da-DK" sz="4800" dirty="0">
              <a:latin typeface="Firm" panose="02000503050000020004" pitchFamily="50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142092C-2383-F53A-DBD1-00E8A8EFA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2212" y="3849275"/>
            <a:ext cx="4227576" cy="1655762"/>
          </a:xfrm>
        </p:spPr>
        <p:txBody>
          <a:bodyPr>
            <a:normAutofit fontScale="85000" lnSpcReduction="20000"/>
          </a:bodyPr>
          <a:lstStyle/>
          <a:p>
            <a:r>
              <a:rPr lang="da-DK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Firm" panose="02000503050000020004" pitchFamily="50" charset="0"/>
              </a:rPr>
              <a:t>Temaer: </a:t>
            </a:r>
          </a:p>
          <a:p>
            <a:r>
              <a:rPr lang="da-DK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Motivation &amp; engagement, </a:t>
            </a:r>
          </a:p>
          <a:p>
            <a:r>
              <a:rPr lang="da-DK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Trivsel &amp; fællesskab, </a:t>
            </a:r>
          </a:p>
          <a:p>
            <a:r>
              <a:rPr lang="da-DK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Rammer, støtte &amp; tilfredshed</a:t>
            </a:r>
          </a:p>
        </p:txBody>
      </p:sp>
      <p:pic>
        <p:nvPicPr>
          <p:cNvPr id="5" name="Billede 4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37FC1441-917F-809F-D66C-A7F1D62DB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15" y="6179127"/>
            <a:ext cx="1778704" cy="56994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108B1B1-9521-8981-64B5-8A63B7791583}"/>
              </a:ext>
            </a:extLst>
          </p:cNvPr>
          <p:cNvSpPr txBox="1"/>
          <p:nvPr/>
        </p:nvSpPr>
        <p:spPr>
          <a:xfrm>
            <a:off x="3907971" y="5994460"/>
            <a:ext cx="437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Antal respondenter: 22 (svarprocent: 55%) </a:t>
            </a:r>
          </a:p>
        </p:txBody>
      </p:sp>
    </p:spTree>
    <p:extLst>
      <p:ext uri="{BB962C8B-B14F-4D97-AF65-F5344CB8AC3E}">
        <p14:creationId xmlns:p14="http://schemas.microsoft.com/office/powerpoint/2010/main" val="141891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71CAC-992A-9D2A-95AA-122A30D4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Firm" panose="02000503050000020004" pitchFamily="50" charset="0"/>
              </a:rPr>
              <a:t>Generel info om de frivillige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AD7E76-38B2-C9EC-0710-6C015A5F4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600306"/>
              </p:ext>
            </p:extLst>
          </p:nvPr>
        </p:nvGraphicFramePr>
        <p:xfrm>
          <a:off x="6724073" y="1662864"/>
          <a:ext cx="4398818" cy="243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732413D3-2817-81DD-98FF-27F68B2ECBD6}"/>
              </a:ext>
            </a:extLst>
          </p:cNvPr>
          <p:cNvSpPr txBox="1"/>
          <p:nvPr/>
        </p:nvSpPr>
        <p:spPr>
          <a:xfrm>
            <a:off x="7545093" y="2546433"/>
            <a:ext cx="2269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Gennemsnitsalder = 65 år</a:t>
            </a: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D38391A2-0278-B0FF-F589-FEB53EC5D7B8}"/>
              </a:ext>
            </a:extLst>
          </p:cNvPr>
          <p:cNvCxnSpPr/>
          <p:nvPr/>
        </p:nvCxnSpPr>
        <p:spPr>
          <a:xfrm flipV="1">
            <a:off x="8923482" y="5157120"/>
            <a:ext cx="443346" cy="189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4CD6D1DE-31C4-2763-69CE-FBBF68F3F01D}"/>
              </a:ext>
            </a:extLst>
          </p:cNvPr>
          <p:cNvSpPr txBox="1"/>
          <p:nvPr/>
        </p:nvSpPr>
        <p:spPr>
          <a:xfrm>
            <a:off x="9322877" y="4956720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68,2%</a:t>
            </a:r>
          </a:p>
        </p:txBody>
      </p:sp>
      <p:pic>
        <p:nvPicPr>
          <p:cNvPr id="12" name="Billede 11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A17631AA-2EE5-7CB0-F88A-BA6C8D46A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15" y="6179127"/>
            <a:ext cx="1778704" cy="569942"/>
          </a:xfrm>
          <a:prstGeom prst="rect">
            <a:avLst/>
          </a:prstGeom>
        </p:spPr>
      </p:pic>
      <p:pic>
        <p:nvPicPr>
          <p:cNvPr id="9" name="Picture 4" descr="Svardiagram i Analyse. Titel på spørgsmål: Angiv venligst dit køn. Antal svar: 22 svar.">
            <a:extLst>
              <a:ext uri="{FF2B5EF4-FFF2-40B4-BE49-F238E27FC236}">
                <a16:creationId xmlns:a16="http://schemas.microsoft.com/office/drawing/2014/main" id="{BE808125-9F6B-9736-6F2D-870D84794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0" t="20743" r="28296"/>
          <a:stretch>
            <a:fillRect/>
          </a:stretch>
        </p:blipFill>
        <p:spPr bwMode="auto">
          <a:xfrm>
            <a:off x="1069109" y="1600415"/>
            <a:ext cx="4111162" cy="243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935392F-D8A5-C48C-3174-78DEA254BF1F}"/>
              </a:ext>
            </a:extLst>
          </p:cNvPr>
          <p:cNvSpPr txBox="1"/>
          <p:nvPr/>
        </p:nvSpPr>
        <p:spPr>
          <a:xfrm>
            <a:off x="3006436" y="1626427"/>
            <a:ext cx="543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Køn</a:t>
            </a:r>
            <a:endParaRPr lang="da-DK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30" name="Picture 6" descr="Svardiagram i Analyse. Titel på spørgsmål: Hvad er dit nuværende forhold til arbejdsmarkedet?. Antal svar: 22 svar.">
            <a:extLst>
              <a:ext uri="{FF2B5EF4-FFF2-40B4-BE49-F238E27FC236}">
                <a16:creationId xmlns:a16="http://schemas.microsoft.com/office/drawing/2014/main" id="{3F1FA6EE-57FF-1A9A-30F2-E10B6A9DE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t="14141" r="3707"/>
          <a:stretch>
            <a:fillRect/>
          </a:stretch>
        </p:blipFill>
        <p:spPr bwMode="auto">
          <a:xfrm>
            <a:off x="3424398" y="4179657"/>
            <a:ext cx="5343203" cy="243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BACA6D9-4459-6A64-C87C-E8D7A0BFEA84}"/>
              </a:ext>
            </a:extLst>
          </p:cNvPr>
          <p:cNvSpPr txBox="1"/>
          <p:nvPr/>
        </p:nvSpPr>
        <p:spPr>
          <a:xfrm>
            <a:off x="4392423" y="4248558"/>
            <a:ext cx="3407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Nuværende forhold til arbejdsmarkedet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E62A4B-62A4-C413-CEB7-531369D6664E}"/>
              </a:ext>
            </a:extLst>
          </p:cNvPr>
          <p:cNvSpPr/>
          <p:nvPr/>
        </p:nvSpPr>
        <p:spPr>
          <a:xfrm>
            <a:off x="6390360" y="5251678"/>
            <a:ext cx="2476529" cy="294068"/>
          </a:xfrm>
          <a:prstGeom prst="ellipse">
            <a:avLst/>
          </a:prstGeom>
          <a:noFill/>
          <a:ln w="34925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7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2502DA97-969C-4882-AF41-8FA87C234195}"/>
              </a:ext>
            </a:extLst>
          </p:cNvPr>
          <p:cNvSpPr txBox="1"/>
          <p:nvPr/>
        </p:nvSpPr>
        <p:spPr>
          <a:xfrm>
            <a:off x="1422400" y="911844"/>
            <a:ext cx="915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/>
              <a:t>Type frivillige &amp; anciennitet</a:t>
            </a:r>
          </a:p>
        </p:txBody>
      </p:sp>
      <p:pic>
        <p:nvPicPr>
          <p:cNvPr id="6" name="Billede 5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F8AB57CE-05B8-19B5-4DEF-8B16D5E7B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15" y="6188363"/>
            <a:ext cx="1778704" cy="569942"/>
          </a:xfrm>
          <a:prstGeom prst="rect">
            <a:avLst/>
          </a:prstGeom>
        </p:spPr>
      </p:pic>
      <p:pic>
        <p:nvPicPr>
          <p:cNvPr id="2" name="Picture 2" descr="Svardiagram i Analyse. Titel på spørgsmål: Hvor længe har du været frivillig i Firmaidræt Storkøbenhavn?. Antal svar: 21 svar.">
            <a:extLst>
              <a:ext uri="{FF2B5EF4-FFF2-40B4-BE49-F238E27FC236}">
                <a16:creationId xmlns:a16="http://schemas.microsoft.com/office/drawing/2014/main" id="{38A6CBE7-656F-4143-E8D6-1ECD1D485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0"/>
          <a:stretch>
            <a:fillRect/>
          </a:stretch>
        </p:blipFill>
        <p:spPr bwMode="auto">
          <a:xfrm>
            <a:off x="489586" y="2187032"/>
            <a:ext cx="5124830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A8397491-50F2-3A0C-62AC-004C2C89EC7E}"/>
              </a:ext>
            </a:extLst>
          </p:cNvPr>
          <p:cNvSpPr/>
          <p:nvPr/>
        </p:nvSpPr>
        <p:spPr>
          <a:xfrm>
            <a:off x="4160091" y="3563503"/>
            <a:ext cx="1123666" cy="21296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4" descr="Svardiagram i Analyse. Titel på spørgsmål: Hvilken type frivillig opgave løser du i Firmaidræt Storkøbenhavn? . Antal svar: 22 svar.">
            <a:extLst>
              <a:ext uri="{FF2B5EF4-FFF2-40B4-BE49-F238E27FC236}">
                <a16:creationId xmlns:a16="http://schemas.microsoft.com/office/drawing/2014/main" id="{C0448AAE-DFDE-A15F-F2A9-8A041D200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3"/>
          <a:stretch>
            <a:fillRect/>
          </a:stretch>
        </p:blipFill>
        <p:spPr bwMode="auto">
          <a:xfrm>
            <a:off x="6076764" y="2187032"/>
            <a:ext cx="5694705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4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273DD-41DC-754F-C4EE-021CFF5D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216"/>
            <a:ext cx="10515600" cy="1325563"/>
          </a:xfrm>
        </p:spPr>
        <p:txBody>
          <a:bodyPr/>
          <a:lstStyle/>
          <a:p>
            <a:r>
              <a:rPr lang="da-DK" dirty="0">
                <a:latin typeface="Firm" panose="02000503050000020004" pitchFamily="50" charset="0"/>
              </a:rPr>
              <a:t>Motivation &amp; Engagement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EA72BA7-4D3F-9DDE-94F9-645EF0059660}"/>
              </a:ext>
            </a:extLst>
          </p:cNvPr>
          <p:cNvSpPr txBox="1"/>
          <p:nvPr/>
        </p:nvSpPr>
        <p:spPr>
          <a:xfrm>
            <a:off x="6096000" y="1321234"/>
            <a:ext cx="54559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u="sng" dirty="0">
                <a:solidFill>
                  <a:schemeClr val="tx2"/>
                </a:solidFill>
              </a:rPr>
              <a:t>Aktuel anledning til, at du blev frivillig: </a:t>
            </a:r>
          </a:p>
          <a:p>
            <a:endParaRPr lang="da-DK" sz="1600" b="1" dirty="0">
              <a:solidFill>
                <a:schemeClr val="tx2"/>
              </a:solidFill>
            </a:endParaRPr>
          </a:p>
          <a:p>
            <a:r>
              <a:rPr lang="da-DK" sz="1600" b="1" dirty="0">
                <a:solidFill>
                  <a:schemeClr val="tx2"/>
                </a:solidFill>
              </a:rPr>
              <a:t>Fordi jeg blev spurgt </a:t>
            </a:r>
            <a:r>
              <a:rPr lang="da-DK" sz="1600" dirty="0">
                <a:solidFill>
                  <a:schemeClr val="tx2"/>
                </a:solidFill>
              </a:rPr>
              <a:t>= 11 ud af 22 respondenter (50%)</a:t>
            </a:r>
          </a:p>
          <a:p>
            <a:endParaRPr lang="da-DK" sz="1600" dirty="0">
              <a:solidFill>
                <a:schemeClr val="tx2"/>
              </a:solidFill>
            </a:endParaRPr>
          </a:p>
          <a:p>
            <a:r>
              <a:rPr lang="da-DK" sz="1600" b="1" dirty="0">
                <a:solidFill>
                  <a:schemeClr val="tx2"/>
                </a:solidFill>
              </a:rPr>
              <a:t>Det udsprang af min egen interesse </a:t>
            </a:r>
            <a:r>
              <a:rPr lang="da-DK" sz="1600" dirty="0">
                <a:solidFill>
                  <a:schemeClr val="tx2"/>
                </a:solidFill>
              </a:rPr>
              <a:t>= 10 ud af 22 (45,5%)</a:t>
            </a:r>
          </a:p>
          <a:p>
            <a:endParaRPr lang="da-DK" sz="1600" dirty="0">
              <a:solidFill>
                <a:schemeClr val="tx2"/>
              </a:solidFill>
            </a:endParaRPr>
          </a:p>
          <a:p>
            <a:r>
              <a:rPr lang="da-DK" sz="1600" b="1" dirty="0">
                <a:solidFill>
                  <a:schemeClr val="tx2"/>
                </a:solidFill>
              </a:rPr>
              <a:t>Fordi en ven/bekendt opfordrede mig </a:t>
            </a:r>
            <a:r>
              <a:rPr lang="da-DK" sz="1600" dirty="0">
                <a:solidFill>
                  <a:schemeClr val="tx2"/>
                </a:solidFill>
              </a:rPr>
              <a:t>= 9 ud af 22 (40,9%)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391F785-1E8C-CDDD-AB56-CFD9540B4895}"/>
              </a:ext>
            </a:extLst>
          </p:cNvPr>
          <p:cNvSpPr txBox="1"/>
          <p:nvPr/>
        </p:nvSpPr>
        <p:spPr>
          <a:xfrm>
            <a:off x="705669" y="4613436"/>
            <a:ext cx="568589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1" u="sng" dirty="0">
                <a:solidFill>
                  <a:schemeClr val="tx2"/>
                </a:solidFill>
              </a:rPr>
              <a:t>Hvorfor er du frivillig: </a:t>
            </a:r>
          </a:p>
          <a:p>
            <a:endParaRPr lang="da-DK" sz="1600" b="1" dirty="0">
              <a:solidFill>
                <a:schemeClr val="tx2"/>
              </a:solidFill>
            </a:endParaRPr>
          </a:p>
          <a:p>
            <a:r>
              <a:rPr lang="da-DK" sz="1600" b="1" dirty="0">
                <a:solidFill>
                  <a:schemeClr val="tx2"/>
                </a:solidFill>
              </a:rPr>
              <a:t>For at hjælpe og gøre noget for andre </a:t>
            </a:r>
            <a:r>
              <a:rPr lang="da-DK" sz="1600" dirty="0">
                <a:solidFill>
                  <a:schemeClr val="tx2"/>
                </a:solidFill>
              </a:rPr>
              <a:t>= 13 ud af 22 (59,1%)</a:t>
            </a:r>
          </a:p>
          <a:p>
            <a:endParaRPr lang="da-DK" sz="1600" dirty="0">
              <a:solidFill>
                <a:schemeClr val="tx2"/>
              </a:solidFill>
            </a:endParaRPr>
          </a:p>
          <a:p>
            <a:r>
              <a:rPr lang="da-DK" sz="1600" b="1" dirty="0">
                <a:solidFill>
                  <a:schemeClr val="tx2"/>
                </a:solidFill>
              </a:rPr>
              <a:t>Jeg oplever at gøre en forskel </a:t>
            </a:r>
            <a:r>
              <a:rPr lang="da-DK" sz="1600" dirty="0">
                <a:solidFill>
                  <a:schemeClr val="tx2"/>
                </a:solidFill>
              </a:rPr>
              <a:t>= 11 ud af 22 (50%)</a:t>
            </a:r>
          </a:p>
          <a:p>
            <a:endParaRPr lang="da-DK" sz="1600" dirty="0">
              <a:solidFill>
                <a:schemeClr val="tx2"/>
              </a:solidFill>
            </a:endParaRPr>
          </a:p>
          <a:p>
            <a:r>
              <a:rPr lang="da-DK" sz="1600" b="1" dirty="0">
                <a:solidFill>
                  <a:schemeClr val="tx2"/>
                </a:solidFill>
              </a:rPr>
              <a:t>For at indgå i et meningsfuldt fællesskab </a:t>
            </a:r>
            <a:r>
              <a:rPr lang="da-DK" sz="1600" dirty="0">
                <a:solidFill>
                  <a:schemeClr val="tx2"/>
                </a:solidFill>
              </a:rPr>
              <a:t>= 9 ud af 22 (40,9%)</a:t>
            </a:r>
          </a:p>
        </p:txBody>
      </p:sp>
      <p:pic>
        <p:nvPicPr>
          <p:cNvPr id="22" name="Billede 21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FE0065A9-FCCB-C665-FE80-06AAEAC36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63" y="6490627"/>
            <a:ext cx="806555" cy="258441"/>
          </a:xfrm>
          <a:prstGeom prst="rect">
            <a:avLst/>
          </a:prstGeom>
        </p:spPr>
      </p:pic>
      <p:pic>
        <p:nvPicPr>
          <p:cNvPr id="3" name="Picture 2" descr="Svardiagram i Analyse. Titel på spørgsmål: Hvad var den aktuelle anledning til, at du første gang blev frivillig i Firmaidræt Storkøbenhavn? (afkryds 3 felter). Antal svar: 22 svar.">
            <a:extLst>
              <a:ext uri="{FF2B5EF4-FFF2-40B4-BE49-F238E27FC236}">
                <a16:creationId xmlns:a16="http://schemas.microsoft.com/office/drawing/2014/main" id="{0DE85081-B71D-ADC9-1979-7B3F74A5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2" y="1321234"/>
            <a:ext cx="5402513" cy="274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vardiagram i Analyse. Titel på spørgsmål: Hvorfor er du frivillig i Firmaidræt Storkøbenhavn? (afkryds 3 felter). Antal svar: 22 svar.">
            <a:extLst>
              <a:ext uri="{FF2B5EF4-FFF2-40B4-BE49-F238E27FC236}">
                <a16:creationId xmlns:a16="http://schemas.microsoft.com/office/drawing/2014/main" id="{27C23845-491F-D492-7239-8E39F41BF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6"/>
          <a:stretch>
            <a:fillRect/>
          </a:stretch>
        </p:blipFill>
        <p:spPr bwMode="auto">
          <a:xfrm>
            <a:off x="6483091" y="3718038"/>
            <a:ext cx="5295023" cy="274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8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9DADCD21-BB7C-C1FD-4F0D-67AEAAF8A341}"/>
              </a:ext>
            </a:extLst>
          </p:cNvPr>
          <p:cNvSpPr txBox="1"/>
          <p:nvPr/>
        </p:nvSpPr>
        <p:spPr>
          <a:xfrm>
            <a:off x="6681371" y="602499"/>
            <a:ext cx="3543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Form for anerkendelse: </a:t>
            </a:r>
          </a:p>
          <a:p>
            <a:endParaRPr lang="da-DK" sz="1600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da-DK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Sociale arrangementer</a:t>
            </a:r>
          </a:p>
          <a:p>
            <a:pPr marL="342900" indent="-342900">
              <a:buAutoNum type="arabicPeriod"/>
            </a:pPr>
            <a:r>
              <a:rPr lang="da-DK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Ros (mundtlig anerkendelse)</a:t>
            </a:r>
          </a:p>
          <a:p>
            <a:pPr marL="342900" indent="-342900">
              <a:buAutoNum type="arabicPeriod"/>
            </a:pPr>
            <a:r>
              <a:rPr lang="da-DK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Kurser oplæg med fagligt indhold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7357910-4A39-CD11-C71F-808035CA3780}"/>
              </a:ext>
            </a:extLst>
          </p:cNvPr>
          <p:cNvSpPr txBox="1"/>
          <p:nvPr/>
        </p:nvSpPr>
        <p:spPr>
          <a:xfrm>
            <a:off x="6660019" y="5181171"/>
            <a:ext cx="48187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Noget, der kunne gøre det lettere for de frivillige:</a:t>
            </a:r>
          </a:p>
          <a:p>
            <a:endParaRPr lang="da-DK" sz="1600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da-DK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Bedre kommunikation</a:t>
            </a:r>
          </a:p>
          <a:p>
            <a:pPr marL="342900" indent="-342900">
              <a:buAutoNum type="arabicPeriod"/>
            </a:pPr>
            <a:r>
              <a:rPr lang="da-DK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Mere fleksibilitet </a:t>
            </a:r>
          </a:p>
          <a:p>
            <a:pPr marL="342900" indent="-342900">
              <a:buAutoNum type="arabicPeriod"/>
            </a:pPr>
            <a:r>
              <a:rPr lang="da-DK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Flere hænder </a:t>
            </a:r>
          </a:p>
        </p:txBody>
      </p:sp>
      <p:pic>
        <p:nvPicPr>
          <p:cNvPr id="8" name="Billede 7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7504A64A-31DB-B1BA-3D96-8ED6CBFD8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15" y="6179127"/>
            <a:ext cx="1778704" cy="569942"/>
          </a:xfrm>
          <a:prstGeom prst="rect">
            <a:avLst/>
          </a:prstGeom>
        </p:spPr>
      </p:pic>
      <p:pic>
        <p:nvPicPr>
          <p:cNvPr id="2" name="Picture 2" descr="Svardiagram i Analyse. Titel på spørgsmål: Hvilken form for anerkendelse, i relation til dit frivillige arbejde, betyder mest for dig? (afkryds 1-3 felter). Antal svar: 22 svar.">
            <a:extLst>
              <a:ext uri="{FF2B5EF4-FFF2-40B4-BE49-F238E27FC236}">
                <a16:creationId xmlns:a16="http://schemas.microsoft.com/office/drawing/2014/main" id="{4A510B2C-1379-74E2-DC9F-A2594F29B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" y="602499"/>
            <a:ext cx="5047488" cy="25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E56C89DB-CEB9-4E4E-6E4F-8FE1476303B8}"/>
              </a:ext>
            </a:extLst>
          </p:cNvPr>
          <p:cNvCxnSpPr/>
          <p:nvPr/>
        </p:nvCxnSpPr>
        <p:spPr>
          <a:xfrm flipH="1">
            <a:off x="5910336" y="768096"/>
            <a:ext cx="749684" cy="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14DCE7DB-1E39-01FA-805B-7433E3EB54FE}"/>
              </a:ext>
            </a:extLst>
          </p:cNvPr>
          <p:cNvCxnSpPr/>
          <p:nvPr/>
        </p:nvCxnSpPr>
        <p:spPr>
          <a:xfrm flipH="1">
            <a:off x="5910336" y="5364480"/>
            <a:ext cx="749684" cy="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Svardiagram i Analyse. Titel på spørgsmål: Hvor enig eller uenig er du i følgende udsagn? Jeg føler mig værdsat som frivillig i Firmaidræt Storkøbenhavn. . Antal svar: 22 svar.">
            <a:extLst>
              <a:ext uri="{FF2B5EF4-FFF2-40B4-BE49-F238E27FC236}">
                <a16:creationId xmlns:a16="http://schemas.microsoft.com/office/drawing/2014/main" id="{CDE34C5F-FFCF-4FDD-9F36-89F70B4F1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78" y="2124890"/>
            <a:ext cx="5592878" cy="25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vardiagram i Analyse. Titel på spørgsmål: Er der noget, der kunne gøre det lettere for dig at blive ved som frivillig? (afkryds 1-3 felter). Antal svar: 16 svar.">
            <a:extLst>
              <a:ext uri="{FF2B5EF4-FFF2-40B4-BE49-F238E27FC236}">
                <a16:creationId xmlns:a16="http://schemas.microsoft.com/office/drawing/2014/main" id="{E460803F-5306-B6BB-5A57-1C0FDD60D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4"/>
          <a:stretch>
            <a:fillRect/>
          </a:stretch>
        </p:blipFill>
        <p:spPr bwMode="auto">
          <a:xfrm>
            <a:off x="713231" y="3738613"/>
            <a:ext cx="5047489" cy="26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3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D92A0-DC01-294F-C5D5-6BCB8320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Firm" panose="02000503050000020004" pitchFamily="50" charset="0"/>
              </a:rPr>
              <a:t>Trivsel &amp; Fællesskab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4A7C65A-44D5-CE3D-D94F-A8924E05DB38}"/>
              </a:ext>
            </a:extLst>
          </p:cNvPr>
          <p:cNvSpPr txBox="1"/>
          <p:nvPr/>
        </p:nvSpPr>
        <p:spPr>
          <a:xfrm>
            <a:off x="3476308" y="4327373"/>
            <a:ext cx="5239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Hvor meningsfuldt oplever du det fællesskab, </a:t>
            </a:r>
          </a:p>
          <a:p>
            <a:pPr algn="ctr"/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der er ved at være frivillig i Firmaidræt Storkøbenhavn?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BCF359B-C1DE-EE82-FDAF-AC8539BF98E9}"/>
              </a:ext>
            </a:extLst>
          </p:cNvPr>
          <p:cNvSpPr txBox="1"/>
          <p:nvPr/>
        </p:nvSpPr>
        <p:spPr>
          <a:xfrm>
            <a:off x="7950725" y="1255031"/>
            <a:ext cx="340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90,9% svarer: Der er et </a:t>
            </a:r>
            <a:r>
              <a:rPr lang="da-DK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passende</a:t>
            </a:r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antal sociale arrangementer</a:t>
            </a:r>
          </a:p>
        </p:txBody>
      </p:sp>
      <p:pic>
        <p:nvPicPr>
          <p:cNvPr id="10" name="Billede 9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1F5239E8-E673-24D9-7BE1-302A3489B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15" y="6179127"/>
            <a:ext cx="1778704" cy="569942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2E0289ED-F566-C732-508B-DBD7EDC1C218}"/>
              </a:ext>
            </a:extLst>
          </p:cNvPr>
          <p:cNvSpPr txBox="1"/>
          <p:nvPr/>
        </p:nvSpPr>
        <p:spPr>
          <a:xfrm>
            <a:off x="2307908" y="1484862"/>
            <a:ext cx="23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Bestyrelsens synlighed</a:t>
            </a:r>
          </a:p>
        </p:txBody>
      </p:sp>
      <p:pic>
        <p:nvPicPr>
          <p:cNvPr id="3" name="Picture 2" descr="Svardiagram i Analyse. Titel på spørgsmål: Hvor enig eller uenig er du i følgende udsagn? Bestyrelsen er synlige til idrætsafdelingerne stævner, årsmøder og arrangementer. . Antal svar: 22 svar.">
            <a:extLst>
              <a:ext uri="{FF2B5EF4-FFF2-40B4-BE49-F238E27FC236}">
                <a16:creationId xmlns:a16="http://schemas.microsoft.com/office/drawing/2014/main" id="{C1C65EC4-0AB4-3676-7FA8-663460830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3416"/>
            <a:ext cx="5198378" cy="235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 descr="Et billede, der indeholder Font/skrifttype, tekst, design&#10;&#10;AI-genereret indhold kan være ukorrekt.">
            <a:extLst>
              <a:ext uri="{FF2B5EF4-FFF2-40B4-BE49-F238E27FC236}">
                <a16:creationId xmlns:a16="http://schemas.microsoft.com/office/drawing/2014/main" id="{2CFF1080-FA13-283E-E785-7D942B7E0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842" y="4912148"/>
            <a:ext cx="6667471" cy="1621111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Svardiagram i Analyse. Titel på spørgsmål: Hvordan oplever du mængden af sociale arrangementer for de frivillige? (Frivillig Fredag, Nytårskur, foredrag i juni 2025 osv.). Antal svar: 22 svar.">
            <a:extLst>
              <a:ext uri="{FF2B5EF4-FFF2-40B4-BE49-F238E27FC236}">
                <a16:creationId xmlns:a16="http://schemas.microsoft.com/office/drawing/2014/main" id="{906E36A7-CD17-21AB-6B67-00F290E0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24" y="1823416"/>
            <a:ext cx="5198378" cy="235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5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775C8-C27A-6F0C-0137-4D00D8AD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Firm" panose="02000503050000020004" pitchFamily="50" charset="0"/>
              </a:rPr>
              <a:t>Rammer, Støtte &amp; Tilfredshed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F68CF4E-AC94-037B-BD7C-BE83D00D141D}"/>
              </a:ext>
            </a:extLst>
          </p:cNvPr>
          <p:cNvSpPr txBox="1"/>
          <p:nvPr/>
        </p:nvSpPr>
        <p:spPr>
          <a:xfrm>
            <a:off x="614217" y="5188888"/>
            <a:ext cx="501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Størstedelen af de frivillige bruger mellem 1-8 timer om måneden på deres frivillige arbejde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5AD48D2-8029-E406-656D-19591CA03521}"/>
              </a:ext>
            </a:extLst>
          </p:cNvPr>
          <p:cNvSpPr txBox="1"/>
          <p:nvPr/>
        </p:nvSpPr>
        <p:spPr>
          <a:xfrm>
            <a:off x="6803746" y="5188888"/>
            <a:ext cx="443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90,9% af respondenterne er tilfredse med mængden af opgaver og tid</a:t>
            </a:r>
          </a:p>
        </p:txBody>
      </p:sp>
      <p:pic>
        <p:nvPicPr>
          <p:cNvPr id="6" name="Billede 5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998D9D39-458F-23D0-DF90-3220A2B9C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15" y="6179127"/>
            <a:ext cx="1778704" cy="569942"/>
          </a:xfrm>
          <a:prstGeom prst="rect">
            <a:avLst/>
          </a:prstGeom>
        </p:spPr>
      </p:pic>
      <p:pic>
        <p:nvPicPr>
          <p:cNvPr id="3" name="Picture 2" descr="Svardiagram i Analyse. Titel på spørgsmål: Hvor mange timer arbejder du som frivillig om måneden i Firmaidræt Storkøbenhavn?. Antal svar: 22 svar.">
            <a:extLst>
              <a:ext uri="{FF2B5EF4-FFF2-40B4-BE49-F238E27FC236}">
                <a16:creationId xmlns:a16="http://schemas.microsoft.com/office/drawing/2014/main" id="{1E49718C-D9A8-145E-8C72-D0AA5E822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r="13750"/>
          <a:stretch>
            <a:fillRect/>
          </a:stretch>
        </p:blipFill>
        <p:spPr bwMode="auto">
          <a:xfrm>
            <a:off x="452422" y="2253685"/>
            <a:ext cx="5332589" cy="26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vardiagram i Analyse. Titel på spørgsmål: Hvor enig eller uenig er du i følgende udsagn? Jeg er tilfreds med mængden af opgaver og tid, jeg bruger som frivillig i Firmaidræt Storkøbenhavn. . Antal svar: 22 svar.">
            <a:extLst>
              <a:ext uri="{FF2B5EF4-FFF2-40B4-BE49-F238E27FC236}">
                <a16:creationId xmlns:a16="http://schemas.microsoft.com/office/drawing/2014/main" id="{E533DFAD-45F6-7FF2-FCAA-860A1F0E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61" y="2253684"/>
            <a:ext cx="5929324" cy="26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6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4FBF0-E499-94AF-910C-7C95E46A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65125"/>
            <a:ext cx="11480800" cy="1325563"/>
          </a:xfrm>
        </p:spPr>
        <p:txBody>
          <a:bodyPr>
            <a:normAutofit/>
          </a:bodyPr>
          <a:lstStyle/>
          <a:p>
            <a:pPr algn="ctr"/>
            <a:r>
              <a:rPr lang="da-DK" sz="4000" dirty="0"/>
              <a:t>Hjælp fra kontoret &amp; vanskeligheder ved frivillighed</a:t>
            </a:r>
          </a:p>
        </p:txBody>
      </p:sp>
      <p:pic>
        <p:nvPicPr>
          <p:cNvPr id="7174" name="Picture 6" descr="Svardiagram i Analyse. Titel på spørgsmål: Hvad oplever du som vanskeligt eller udfordrende ved dit engagement i Firmaidræt Storkøbenhavn? (afkryds 1-3 felter). Antal svar: 20 svar.">
            <a:extLst>
              <a:ext uri="{FF2B5EF4-FFF2-40B4-BE49-F238E27FC236}">
                <a16:creationId xmlns:a16="http://schemas.microsoft.com/office/drawing/2014/main" id="{2C4736A7-1CA2-FA8B-F2DF-3AD1E2273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82" y="2074186"/>
            <a:ext cx="5338618" cy="27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C537545-912F-FE44-EFDA-E23E73C06174}"/>
              </a:ext>
            </a:extLst>
          </p:cNvPr>
          <p:cNvSpPr txBox="1"/>
          <p:nvPr/>
        </p:nvSpPr>
        <p:spPr>
          <a:xfrm>
            <a:off x="521855" y="4987406"/>
            <a:ext cx="5504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76% af respondenterne er enige i, at de får den hjælp fra kontoret og hovedbestyrelsen, som de har brug for</a:t>
            </a:r>
          </a:p>
        </p:txBody>
      </p:sp>
      <p:pic>
        <p:nvPicPr>
          <p:cNvPr id="5" name="Billede 4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AEAACEEC-38B7-F8C8-EF5B-1983366D6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15" y="6179127"/>
            <a:ext cx="1778704" cy="569942"/>
          </a:xfrm>
          <a:prstGeom prst="rect">
            <a:avLst/>
          </a:prstGeom>
        </p:spPr>
      </p:pic>
      <p:pic>
        <p:nvPicPr>
          <p:cNvPr id="3" name="Picture 2" descr="Svardiagram i Analyse. Titel på spørgsmål: Hvor enig eller uenig er du i følgende udsagn? Jeg får den hjælp fra kontoret og hovedbestyrelsen, som jeg har brug for. . Antal svar: 21 svar.">
            <a:extLst>
              <a:ext uri="{FF2B5EF4-FFF2-40B4-BE49-F238E27FC236}">
                <a16:creationId xmlns:a16="http://schemas.microsoft.com/office/drawing/2014/main" id="{1DE56CCB-AB5C-83C5-5C63-4971BDC34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8" y="2074185"/>
            <a:ext cx="5981585" cy="27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815D907-ACEB-415A-4499-77E1B6E07F5A}"/>
              </a:ext>
            </a:extLst>
          </p:cNvPr>
          <p:cNvSpPr txBox="1"/>
          <p:nvPr/>
        </p:nvSpPr>
        <p:spPr>
          <a:xfrm>
            <a:off x="6642654" y="4982188"/>
            <a:ext cx="4947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At få deltagere til vores aktiviteter (65%)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At få flere frivillige med (25%)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At fastholde engagementet hos de andre frivillige (25%)</a:t>
            </a:r>
          </a:p>
        </p:txBody>
      </p:sp>
    </p:spTree>
    <p:extLst>
      <p:ext uri="{BB962C8B-B14F-4D97-AF65-F5344CB8AC3E}">
        <p14:creationId xmlns:p14="http://schemas.microsoft.com/office/powerpoint/2010/main" val="4067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5C143-04CC-56A2-7D1E-15841A82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92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100" dirty="0"/>
              <a:t>Hvor sandsynligt er det, at du vil anbefale andre at være frivillige i Firmaidræt Storkøbenhavn på en skala fra 1-10?</a:t>
            </a:r>
            <a:br>
              <a:rPr lang="da-DK" dirty="0">
                <a:solidFill>
                  <a:schemeClr val="tx2">
                    <a:lumMod val="90000"/>
                    <a:lumOff val="10000"/>
                  </a:schemeClr>
                </a:solidFill>
                <a:latin typeface="Firm" panose="02000503050000020004" pitchFamily="50" charset="0"/>
              </a:rPr>
            </a:br>
            <a:endParaRPr lang="da-DK" dirty="0">
              <a:latin typeface="Firm" panose="02000503050000020004" pitchFamily="50" charset="0"/>
            </a:endParaRPr>
          </a:p>
        </p:txBody>
      </p:sp>
      <p:pic>
        <p:nvPicPr>
          <p:cNvPr id="6" name="Billede 5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CBEF3067-F74E-9A1C-546B-8C77028AB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15" y="6179127"/>
            <a:ext cx="1778704" cy="569942"/>
          </a:xfrm>
          <a:prstGeom prst="rect">
            <a:avLst/>
          </a:prstGeom>
        </p:spPr>
      </p:pic>
      <p:pic>
        <p:nvPicPr>
          <p:cNvPr id="4" name="Billede 3" descr="Et billede, der indeholder Font/skrifttype, tekst, diagram, linje/række&#10;&#10;AI-genereret indhold kan være ukorrekt.">
            <a:extLst>
              <a:ext uri="{FF2B5EF4-FFF2-40B4-BE49-F238E27FC236}">
                <a16:creationId xmlns:a16="http://schemas.microsoft.com/office/drawing/2014/main" id="{D02533B4-2A41-767B-46CE-4ED5035B4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57" y="2584758"/>
            <a:ext cx="8334285" cy="199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6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5185</TotalTime>
  <Words>334</Words>
  <Application>Microsoft Office PowerPoint</Application>
  <PresentationFormat>Widescreen</PresentationFormat>
  <Paragraphs>53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Firm</vt:lpstr>
      <vt:lpstr>Office-tema</vt:lpstr>
      <vt:lpstr>FIRMAIDRÆT STORKØBENHAVNS FRIVILLIGE – en spørgeskemaundersøgelse</vt:lpstr>
      <vt:lpstr>Generel info om de frivillige</vt:lpstr>
      <vt:lpstr>PowerPoint-præsentation</vt:lpstr>
      <vt:lpstr>Motivation &amp; Engagement</vt:lpstr>
      <vt:lpstr>PowerPoint-præsentation</vt:lpstr>
      <vt:lpstr>Trivsel &amp; Fællesskab </vt:lpstr>
      <vt:lpstr>Rammer, Støtte &amp; Tilfredshed</vt:lpstr>
      <vt:lpstr>Hjælp fra kontoret &amp; vanskeligheder ved frivillighed</vt:lpstr>
      <vt:lpstr>Hvor sandsynligt er det, at du vil anbefale andre at være frivillige i Firmaidræt Storkøbenhavn på en skala fra 1-10?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Rebekka Læssøe Markers</dc:creator>
  <cp:lastModifiedBy>Rebekka Læssøe Markers</cp:lastModifiedBy>
  <cp:revision>11</cp:revision>
  <dcterms:created xsi:type="dcterms:W3CDTF">2026-01-30T08:34:55Z</dcterms:created>
  <dcterms:modified xsi:type="dcterms:W3CDTF">2026-03-04T09:44:55Z</dcterms:modified>
</cp:coreProperties>
</file>